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ns Light" charset="1" panose="020B0306030504020204"/>
      <p:regular r:id="rId11"/>
    </p:embeddedFont>
    <p:embeddedFont>
      <p:font typeface="Open Sans Light Bold" charset="1" panose="020B0806030504020204"/>
      <p:regular r:id="rId12"/>
    </p:embeddedFont>
    <p:embeddedFont>
      <p:font typeface="Open Sans Light Italics" charset="1" panose="020B0306030504020204"/>
      <p:regular r:id="rId13"/>
    </p:embeddedFont>
    <p:embeddedFont>
      <p:font typeface="Open Sans Light Bold Italics" charset="1" panose="020B0806030504020204"/>
      <p:regular r:id="rId14"/>
    </p:embeddedFont>
    <p:embeddedFont>
      <p:font typeface="Open Sans Extra Bold" charset="1" panose="020B0906030804020204"/>
      <p:regular r:id="rId15"/>
    </p:embeddedFont>
    <p:embeddedFont>
      <p:font typeface="Open Sans Extra Bold Italics" charset="1" panose="020B0906030804020204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21527">
            <a:off x="15265372" y="6381589"/>
            <a:ext cx="4655195" cy="473209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13290" b="0"/>
          <a:stretch>
            <a:fillRect/>
          </a:stretch>
        </p:blipFill>
        <p:spPr>
          <a:xfrm flipH="false" flipV="false" rot="0">
            <a:off x="756830" y="-1438805"/>
            <a:ext cx="4873806" cy="56561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90499" y="8159680"/>
            <a:ext cx="503234" cy="4593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38388" y="5283367"/>
            <a:ext cx="503234" cy="4593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47755" y="1853596"/>
            <a:ext cx="503234" cy="45931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4195509" y="6057006"/>
            <a:ext cx="9896982" cy="879213"/>
            <a:chOff x="0" y="0"/>
            <a:chExt cx="13195977" cy="117228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195977" cy="1172285"/>
              <a:chOff x="0" y="0"/>
              <a:chExt cx="21482154" cy="19084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21482154" cy="1908400"/>
              </a:xfrm>
              <a:custGeom>
                <a:avLst/>
                <a:gdLst/>
                <a:ahLst/>
                <a:cxnLst/>
                <a:rect r="r" b="b" t="t" l="l"/>
                <a:pathLst>
                  <a:path h="1908400" w="21482154">
                    <a:moveTo>
                      <a:pt x="21357693" y="59690"/>
                    </a:moveTo>
                    <a:cubicBezTo>
                      <a:pt x="21393254" y="59690"/>
                      <a:pt x="21422464" y="88900"/>
                      <a:pt x="21422464" y="124460"/>
                    </a:cubicBezTo>
                    <a:lnTo>
                      <a:pt x="21422464" y="1783940"/>
                    </a:lnTo>
                    <a:cubicBezTo>
                      <a:pt x="21422464" y="1819500"/>
                      <a:pt x="21393254" y="1848710"/>
                      <a:pt x="21357693" y="1848710"/>
                    </a:cubicBezTo>
                    <a:lnTo>
                      <a:pt x="124460" y="1848710"/>
                    </a:lnTo>
                    <a:cubicBezTo>
                      <a:pt x="88900" y="1848710"/>
                      <a:pt x="59690" y="1819500"/>
                      <a:pt x="59690" y="17839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1357693" y="59690"/>
                    </a:lnTo>
                    <a:moveTo>
                      <a:pt x="2135769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3940"/>
                    </a:lnTo>
                    <a:cubicBezTo>
                      <a:pt x="0" y="1852520"/>
                      <a:pt x="55880" y="1908400"/>
                      <a:pt x="124460" y="1908400"/>
                    </a:cubicBezTo>
                    <a:lnTo>
                      <a:pt x="21357695" y="1908400"/>
                    </a:lnTo>
                    <a:cubicBezTo>
                      <a:pt x="21426274" y="1908400"/>
                      <a:pt x="21482154" y="1852520"/>
                      <a:pt x="21482154" y="1783940"/>
                    </a:cubicBezTo>
                    <a:lnTo>
                      <a:pt x="21482154" y="124460"/>
                    </a:lnTo>
                    <a:cubicBezTo>
                      <a:pt x="21482154" y="55880"/>
                      <a:pt x="21426274" y="0"/>
                      <a:pt x="213576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413766" y="296114"/>
              <a:ext cx="12368445" cy="548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9"/>
                </a:lnSpc>
              </a:pPr>
              <a:r>
                <a:rPr lang="en-US" sz="2549">
                  <a:solidFill>
                    <a:srgbClr val="FFFFFF"/>
                  </a:solidFill>
                  <a:latin typeface="Open Sauce"/>
                </a:rPr>
                <a:t>Apa itu E-Commerce?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937151" y="4381077"/>
            <a:ext cx="10413699" cy="137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4"/>
              </a:lnSpc>
            </a:pPr>
            <a:r>
              <a:rPr lang="en-US" sz="8053">
                <a:solidFill>
                  <a:srgbClr val="FFFFFF"/>
                </a:solidFill>
                <a:latin typeface="League Spartan"/>
              </a:rPr>
              <a:t>E-Commerce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0463" y="4130951"/>
            <a:ext cx="503234" cy="4593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66760" cy="2434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227" y="2818241"/>
            <a:ext cx="503234" cy="4593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587343" y="746279"/>
            <a:ext cx="1671957" cy="176227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7725136"/>
            <a:ext cx="5867807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71957" y="2550478"/>
            <a:ext cx="15587343" cy="571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EA46"/>
                </a:solidFill>
                <a:latin typeface="Open Sans Extra Bold Italics"/>
              </a:rPr>
              <a:t>Electronic commerce</a:t>
            </a:r>
            <a:r>
              <a:rPr lang="en-US" sz="3399">
                <a:solidFill>
                  <a:srgbClr val="FFFFFF"/>
                </a:solidFill>
                <a:latin typeface="Open Sans Extra Bold"/>
              </a:rPr>
              <a:t> atau </a:t>
            </a:r>
            <a:r>
              <a:rPr lang="en-US" sz="3399">
                <a:solidFill>
                  <a:srgbClr val="FFEA46"/>
                </a:solidFill>
                <a:latin typeface="Open Sans Extra Bold"/>
              </a:rPr>
              <a:t>e-commerce</a:t>
            </a:r>
            <a:r>
              <a:rPr lang="en-US" sz="3399">
                <a:solidFill>
                  <a:srgbClr val="FFFFFF"/>
                </a:solidFill>
                <a:latin typeface="Open Sans Extra Bold"/>
              </a:rPr>
              <a:t> adalah segala aktivitas jual beli yang dilakukan melalui media elektronik. Meskipun sarananya meliputi televisi dan telepon, kini e-commerce lebih sering terjadi melalui internet.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Marketplace adalah salah satu model e-commerce.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Model bisnis ini berfungsi sebagai perantara antara penjual dan pembeli. Penjual yang berdagang di marketplace hanya perlu meladeni pembelian. Semua aktivitas lain seperti pengelolaan website sudah diurus oleh platform tersebut.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3237039" y="1195671"/>
            <a:ext cx="503234" cy="4593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89485" y="267414"/>
            <a:ext cx="503234" cy="4593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40407" y="497072"/>
            <a:ext cx="503234" cy="4593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610542" y="726729"/>
            <a:ext cx="1707546" cy="17357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92423" y="7361072"/>
            <a:ext cx="2574190" cy="232613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80317" y="2540769"/>
            <a:ext cx="15183998" cy="714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3919" indent="-271960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1B48AB"/>
                </a:solidFill>
                <a:latin typeface="Open Sauce Bold"/>
              </a:rPr>
              <a:t>Business to business (B2B) </a:t>
            </a:r>
            <a:r>
              <a:rPr lang="en-US" sz="2519">
                <a:solidFill>
                  <a:srgbClr val="FFFFFF"/>
                </a:solidFill>
                <a:latin typeface="Open Sauce"/>
              </a:rPr>
              <a:t>— Perusahaan menjual produk atau jasa kepada perusahaan lainnya. Dalam model e-commerce ini, biasanya pembeli memesan barang dalam jumlah besar. ,Contoh: ( Electronic City,Ralali,Mbiz ) </a:t>
            </a:r>
          </a:p>
          <a:p>
            <a:pPr marL="543919" indent="-271960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1B48AB"/>
                </a:solidFill>
                <a:latin typeface="Open Sauce Bold"/>
              </a:rPr>
              <a:t>Business to consumer (B2C) </a:t>
            </a:r>
            <a:r>
              <a:rPr lang="en-US" sz="2519">
                <a:solidFill>
                  <a:srgbClr val="FFFFFF"/>
                </a:solidFill>
                <a:latin typeface="Open Sauce"/>
              </a:rPr>
              <a:t>— perusahaan menjual produk atau jasa kepada konsumen. Pada umumnya, pelanggan dalam e?commerce B2C hanya mengecer. Contoh: ( Lazada,Blibli,Shopee ) </a:t>
            </a:r>
          </a:p>
          <a:p>
            <a:pPr marL="543919" indent="-271960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1B48AB"/>
                </a:solidFill>
                <a:latin typeface="Open Sauce Bold"/>
              </a:rPr>
              <a:t>Consumer to consumer (C2C)</a:t>
            </a:r>
            <a:r>
              <a:rPr lang="en-US" sz="2519">
                <a:solidFill>
                  <a:srgbClr val="FFFFFF"/>
                </a:solidFill>
                <a:latin typeface="Open Sauce"/>
              </a:rPr>
              <a:t> — transaksi online antara dua individu,Contoh: ( OLX,Tokopedia,Kaskus ) </a:t>
            </a:r>
          </a:p>
          <a:p>
            <a:pPr marL="543919" indent="-271960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1B48AB"/>
                </a:solidFill>
                <a:latin typeface="Open Sauce Bold"/>
              </a:rPr>
              <a:t>Consumer to business (C2B)</a:t>
            </a:r>
            <a:r>
              <a:rPr lang="en-US" sz="2519">
                <a:solidFill>
                  <a:srgbClr val="FFFFFF"/>
                </a:solidFill>
                <a:latin typeface="Open Sauce"/>
              </a:rPr>
              <a:t> — seseorang menjual produk atau layanan kepada sebuah perusahaan. Seorang graphic designer( Freelancer,Upwork,iStock ) </a:t>
            </a:r>
          </a:p>
          <a:p>
            <a:pPr marL="543919" indent="-271960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1B48AB"/>
                </a:solidFill>
                <a:latin typeface="Open Sauce Bold"/>
              </a:rPr>
              <a:t>Business to public administration (B2A)</a:t>
            </a:r>
            <a:r>
              <a:rPr lang="en-US" sz="2519">
                <a:solidFill>
                  <a:srgbClr val="FFFFFF"/>
                </a:solidFill>
                <a:latin typeface="Open Sauce"/>
              </a:rPr>
              <a:t> — pelakunya adalah bisnis dan lembaga pemerintah. Contoh B2A adalah jasa pembuatan website untuk sistem administrasi online,Contoh: (Qlue,Accela) </a:t>
            </a:r>
          </a:p>
          <a:p>
            <a:pPr marL="543919" indent="-271960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1B48AB"/>
                </a:solidFill>
                <a:latin typeface="Open Sauce Bold"/>
              </a:rPr>
              <a:t>Consumer to public administration (C2A)</a:t>
            </a:r>
            <a:r>
              <a:rPr lang="en-US" sz="2519">
                <a:solidFill>
                  <a:srgbClr val="FFFFFF"/>
                </a:solidFill>
                <a:latin typeface="Open Sauce"/>
              </a:rPr>
              <a:t> — transaksi dilakukan oleh individu dan lembaga pemerintah. E-commerce dengan model C2A jarang ditemui di Indonesia. Jenis transaksi yang terjadi biasanya berbentuk jasa.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0317" y="842087"/>
            <a:ext cx="10832604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FFFFF"/>
                </a:solidFill>
                <a:latin typeface="Open Sans Light Bold"/>
              </a:rPr>
              <a:t>Apa Saja Jenis E-commerce?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2441015" cy="25328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93063" y="690906"/>
            <a:ext cx="13803033" cy="103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83"/>
              </a:lnSpc>
              <a:spcBef>
                <a:spcPct val="0"/>
              </a:spcBef>
            </a:pPr>
            <a:r>
              <a:rPr lang="en-US" sz="6059">
                <a:solidFill>
                  <a:srgbClr val="FFFFFF"/>
                </a:solidFill>
                <a:latin typeface="League Spartan"/>
              </a:rPr>
              <a:t>Apa Manfaat E-commerce?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45605" y="5539835"/>
            <a:ext cx="503234" cy="4593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2326" y="5999150"/>
            <a:ext cx="503234" cy="4593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22709" y="1028700"/>
            <a:ext cx="503234" cy="45931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12520" y="2480013"/>
            <a:ext cx="17462960" cy="719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Open Sans Extra Bold"/>
              </a:rPr>
              <a:t>• </a:t>
            </a:r>
            <a:r>
              <a:rPr lang="en-US" sz="2288">
                <a:solidFill>
                  <a:srgbClr val="FFEA46"/>
                </a:solidFill>
                <a:latin typeface="Open Sans Extra Bold"/>
              </a:rPr>
              <a:t>Jangkauan yang luas</a:t>
            </a:r>
            <a:r>
              <a:rPr lang="en-US" sz="2288">
                <a:solidFill>
                  <a:srgbClr val="FFFFFF"/>
                </a:solidFill>
                <a:latin typeface="Open Sans Extra Bold"/>
              </a:rPr>
              <a:t> —pembeli dari berbagai penjuru negeri dapat melakukan transaksi di toko Anda. </a:t>
            </a:r>
          </a:p>
          <a:p>
            <a:pPr algn="ctr">
              <a:lnSpc>
                <a:spcPts val="3203"/>
              </a:lnSpc>
            </a:pPr>
          </a:p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Open Sans Extra Bold"/>
              </a:rPr>
              <a:t>• </a:t>
            </a:r>
            <a:r>
              <a:rPr lang="en-US" sz="2288">
                <a:solidFill>
                  <a:srgbClr val="FFEA46"/>
                </a:solidFill>
                <a:latin typeface="Open Sans Extra Bold"/>
              </a:rPr>
              <a:t>Tidak dibatasi oleh waktu —</a:t>
            </a:r>
            <a:r>
              <a:rPr lang="en-US" sz="2288">
                <a:solidFill>
                  <a:srgbClr val="FFFFFF"/>
                </a:solidFill>
                <a:latin typeface="Open Sans Extra Bold"/>
              </a:rPr>
              <a:t>Melalui internet, pembeli tetap dapat mengakses dan membeli dari toko walaupun Anda tertidur lelap. </a:t>
            </a:r>
          </a:p>
          <a:p>
            <a:pPr algn="ctr">
              <a:lnSpc>
                <a:spcPts val="3203"/>
              </a:lnSpc>
            </a:pPr>
          </a:p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Open Sans Extra Bold"/>
              </a:rPr>
              <a:t>• </a:t>
            </a:r>
            <a:r>
              <a:rPr lang="en-US" sz="2288">
                <a:solidFill>
                  <a:srgbClr val="FFEA46"/>
                </a:solidFill>
                <a:latin typeface="Open Sans Extra Bold"/>
              </a:rPr>
              <a:t>Biaya yang lebih murah</a:t>
            </a:r>
            <a:r>
              <a:rPr lang="en-US" sz="2288">
                <a:solidFill>
                  <a:srgbClr val="FFFFFF"/>
                </a:solidFill>
                <a:latin typeface="Open Sans Extra Bold"/>
              </a:rPr>
              <a:t> — Biaya operasional lapak online sangat rendah dibandingkan toko berbentuk bangunan. </a:t>
            </a:r>
          </a:p>
          <a:p>
            <a:pPr algn="ctr">
              <a:lnSpc>
                <a:spcPts val="3203"/>
              </a:lnSpc>
            </a:pPr>
          </a:p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Open Sans Extra Bold"/>
              </a:rPr>
              <a:t>• </a:t>
            </a:r>
            <a:r>
              <a:rPr lang="en-US" sz="2288">
                <a:solidFill>
                  <a:srgbClr val="FFEA46"/>
                </a:solidFill>
                <a:latin typeface="Open Sans Extra Bold"/>
              </a:rPr>
              <a:t>Tidak perlu stok barang sendiri</a:t>
            </a:r>
            <a:r>
              <a:rPr lang="en-US" sz="2288">
                <a:solidFill>
                  <a:srgbClr val="FFFFFF"/>
                </a:solidFill>
                <a:latin typeface="Open Sans Extra Bold"/>
              </a:rPr>
              <a:t> — Anda bisa menjadi seorang dropshipper. Teknik pemasaran ini memungkinkan Anda berjualan tanpa memiliki stok barang.</a:t>
            </a:r>
          </a:p>
          <a:p>
            <a:pPr algn="ctr">
              <a:lnSpc>
                <a:spcPts val="3203"/>
              </a:lnSpc>
            </a:pPr>
          </a:p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Open Sans Extra Bold"/>
              </a:rPr>
              <a:t>• </a:t>
            </a:r>
            <a:r>
              <a:rPr lang="en-US" sz="2288">
                <a:solidFill>
                  <a:srgbClr val="FFEA46"/>
                </a:solidFill>
                <a:latin typeface="Open Sans Extra Bold"/>
              </a:rPr>
              <a:t>Kemudahan mengelola transaksi dan pengiriman</a:t>
            </a:r>
            <a:r>
              <a:rPr lang="en-US" sz="2288">
                <a:solidFill>
                  <a:srgbClr val="FFFFFF"/>
                </a:solidFill>
                <a:latin typeface="Open Sans Extra Bold"/>
              </a:rPr>
              <a:t> — Kini sudah ada berbagai layanan pembayaran elektronik yang dilakukan melalui internet. Selain itu, barang kiriman dapat dilacak secara online.</a:t>
            </a:r>
          </a:p>
          <a:p>
            <a:pPr algn="ctr">
              <a:lnSpc>
                <a:spcPts val="3203"/>
              </a:lnSpc>
            </a:pPr>
          </a:p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Open Sans Extra Bold"/>
              </a:rPr>
              <a:t>•</a:t>
            </a:r>
            <a:r>
              <a:rPr lang="en-US" sz="2288">
                <a:solidFill>
                  <a:srgbClr val="FFEA46"/>
                </a:solidFill>
                <a:latin typeface="Open Sans Extra Bold"/>
              </a:rPr>
              <a:t> Anda mampu mempelajari kebiasaan pelanggan</a:t>
            </a:r>
            <a:r>
              <a:rPr lang="en-US" sz="2288">
                <a:solidFill>
                  <a:srgbClr val="FFFFFF"/>
                </a:solidFill>
                <a:latin typeface="Open Sans Extra Bold"/>
              </a:rPr>
              <a:t> —  Saat ini sudah banyak tool analytic yang dapat digunakan untuk mempelajari data toko online Anda, seperti Google Analytics. </a:t>
            </a:r>
          </a:p>
          <a:p>
            <a:pPr algn="ctr">
              <a:lnSpc>
                <a:spcPts val="3203"/>
              </a:lnSpc>
            </a:pPr>
          </a:p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Open Sans Extra Bold"/>
              </a:rPr>
              <a:t>•</a:t>
            </a:r>
            <a:r>
              <a:rPr lang="en-US" sz="2288">
                <a:solidFill>
                  <a:srgbClr val="FFEA46"/>
                </a:solidFill>
                <a:latin typeface="Open Sans Extra Bold"/>
              </a:rPr>
              <a:t> Kerja dari manapun</a:t>
            </a:r>
            <a:r>
              <a:rPr lang="en-US" sz="2288">
                <a:solidFill>
                  <a:srgbClr val="FFFFFF"/>
                </a:solidFill>
                <a:latin typeface="Open Sans Extra Bold"/>
              </a:rPr>
              <a:t> — Anda pun dapat menjalankannya dari mana saja asal memiliki perangkat dan koneksi internet yang memadai.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02146" y="569385"/>
            <a:ext cx="503234" cy="4593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30055" y="9028642"/>
            <a:ext cx="503234" cy="4593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3015301"/>
            <a:ext cx="503234" cy="4593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966074">
            <a:off x="15345589" y="232900"/>
            <a:ext cx="2828849" cy="20509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1072594">
            <a:off x="7749761" y="7791754"/>
            <a:ext cx="2968952" cy="1900129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576091" y="1517955"/>
            <a:ext cx="7251118" cy="7251089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5460" r="-166818" t="-47731" b="-5369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23628" y="4274503"/>
            <a:ext cx="87817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League Spartan"/>
              </a:rPr>
              <a:t>TERIMA 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DAFYxdzXBrE</dc:identifier>
  <dcterms:modified xsi:type="dcterms:W3CDTF">2011-08-01T06:04:30Z</dcterms:modified>
  <cp:revision>1</cp:revision>
  <dc:title>Ruang 3D Warna-warni Presentasi Video Tutorial</dc:title>
</cp:coreProperties>
</file>